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99" r:id="rId3"/>
    <p:sldId id="300" r:id="rId4"/>
    <p:sldId id="257" r:id="rId5"/>
    <p:sldId id="272" r:id="rId6"/>
    <p:sldId id="274" r:id="rId7"/>
    <p:sldId id="276" r:id="rId8"/>
    <p:sldId id="277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302" r:id="rId30"/>
    <p:sldId id="303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5D227-E503-4827-AA7B-73D456A1B044}" v="97" dt="2023-09-02T17:01:52.107"/>
    <p1510:client id="{BE35CE63-3BF9-4F9E-91B4-44F14892843F}" v="17" dt="2023-09-02T16:49:2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12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7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8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5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9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9/2/2023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8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7" orient="horz" pos="2160">
          <p15:clr>
            <a:srgbClr val="F26B43"/>
          </p15:clr>
        </p15:guide>
        <p15:guide id="1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</a:t>
            </a:fld>
            <a:endParaRPr lang="en-US"/>
          </a:p>
        </p:txBody>
      </p:sp>
      <p:sp>
        <p:nvSpPr>
          <p:cNvPr id="8" name="Freeform 10"/>
          <p:cNvSpPr/>
          <p:nvPr/>
        </p:nvSpPr>
        <p:spPr>
          <a:xfrm>
            <a:off x="0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8295144" h="10287000">
                <a:moveTo>
                  <a:pt x="0" y="0"/>
                </a:moveTo>
                <a:lnTo>
                  <a:pt x="18295144" y="0"/>
                </a:lnTo>
                <a:lnTo>
                  <a:pt x="182951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21" b="-5521"/>
            </a:stretch>
          </a:blipFill>
        </p:spPr>
      </p:sp>
    </p:spTree>
    <p:extLst>
      <p:ext uri="{BB962C8B-B14F-4D97-AF65-F5344CB8AC3E}">
        <p14:creationId xmlns:p14="http://schemas.microsoft.com/office/powerpoint/2010/main" val="13380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40137" y="1372926"/>
            <a:ext cx="5571711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Importing Libraries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4400" y="2871388"/>
            <a:ext cx="3844623" cy="2060246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In this section, necessary Python libraries, such as Pandas, NumPy, and Matplotlib, are imported to facilitate data analysis and manipulation</a:t>
            </a:r>
          </a:p>
        </p:txBody>
      </p:sp>
      <p:pic>
        <p:nvPicPr>
          <p:cNvPr id="6" name="Picture 5" descr="Yellow python">
            <a:extLst>
              <a:ext uri="{FF2B5EF4-FFF2-40B4-BE49-F238E27FC236}">
                <a16:creationId xmlns:a16="http://schemas.microsoft.com/office/drawing/2014/main" xmlns="" id="{104DABFD-8727-3E33-D36A-CD94B2B2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5" r="24231" b="7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BFE4E527-5267-148F-16A9-DFE30881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02089" y="8014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Loading Data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3" y="2095011"/>
            <a:ext cx="4793527" cy="1729567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The dataset is loaded from the provided CSV file, and its structure is examined using the head and info functions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xmlns="" id="{12FD9740-84A8-390E-6774-C771BD6B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4" r="27229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B79944ED-5807-20A2-8D87-2CCCFD7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06789" y="1017326"/>
            <a:ext cx="5889211" cy="1114347"/>
          </a:xfrm>
        </p:spPr>
        <p:txBody>
          <a:bodyPr anchor="t">
            <a:normAutofit/>
          </a:bodyPr>
          <a:lstStyle/>
          <a:p>
            <a:r>
              <a:rPr lang="en-US" sz="4000" dirty="0"/>
              <a:t>Initial Data Exploration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2" y="1864973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The initial exploration includes checking the shape of the dataset, identifying data types, and examining basic statistics using the describe function</a:t>
            </a:r>
          </a:p>
          <a:p>
            <a:pPr lvl="0"/>
            <a:r>
              <a:rPr lang="en-US" dirty="0"/>
              <a:t>It also investigates the distribution of house prices through histograms and scatter plots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xmlns="" id="{472D74AA-03C3-83E6-3E20-094B1873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r="18407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E637D6A2-2C37-596F-DFA2-6E104866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2" y="844181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Missing values in the dataset are identified and addressed</a:t>
            </a:r>
          </a:p>
          <a:p>
            <a:pPr lvl="0"/>
            <a:r>
              <a:rPr lang="en-US" dirty="0"/>
              <a:t>Columns with significant missing data are analyzed, and strategies for handling missing values are applied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xmlns="" id="{41FF2D03-279A-D9DF-9378-4A6F3113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r="18407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6C44C42C-71A1-0129-3AAA-3DEFDE39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1872" y="920988"/>
            <a:ext cx="5698711" cy="1332174"/>
          </a:xfrm>
        </p:spPr>
        <p:txBody>
          <a:bodyPr anchor="t">
            <a:normAutofit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2" y="2253162"/>
            <a:ext cx="4764773" cy="1743944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Data transformation steps are taken to convert object type columns into categorical types for model compatibility</a:t>
            </a:r>
          </a:p>
        </p:txBody>
      </p: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xmlns="" id="{8B100BC8-610C-9F9E-7EC8-C118AC66A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9" r="11516" b="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214B37D0-B549-7FB1-0B0D-E37DEE96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08388" y="5331673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Data Analysis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xmlns="" id="{12017D9F-990C-8DED-40B1-FE1A6D38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3" r="-2" b="25169"/>
          <a:stretch/>
        </p:blipFill>
        <p:spPr>
          <a:xfrm>
            <a:off x="20" y="10"/>
            <a:ext cx="12191979" cy="5143490"/>
          </a:xfrm>
          <a:custGeom>
            <a:avLst/>
            <a:gdLst/>
            <a:ahLst/>
            <a:cxnLst/>
            <a:rect l="l" t="t" r="r" b="b"/>
            <a:pathLst>
              <a:path w="12191999" h="5143500">
                <a:moveTo>
                  <a:pt x="0" y="0"/>
                </a:moveTo>
                <a:lnTo>
                  <a:pt x="12191999" y="0"/>
                </a:lnTo>
                <a:lnTo>
                  <a:pt x="12191999" y="4503161"/>
                </a:lnTo>
                <a:lnTo>
                  <a:pt x="12178990" y="4632203"/>
                </a:lnTo>
                <a:cubicBezTo>
                  <a:pt x="12119280" y="4924000"/>
                  <a:pt x="11861099" y="5143500"/>
                  <a:pt x="11551650" y="5143500"/>
                </a:cubicBezTo>
                <a:lnTo>
                  <a:pt x="640350" y="5143500"/>
                </a:lnTo>
                <a:cubicBezTo>
                  <a:pt x="286694" y="5143500"/>
                  <a:pt x="0" y="4856806"/>
                  <a:pt x="0" y="4503150"/>
                </a:cubicBezTo>
                <a:close/>
              </a:path>
            </a:pathLst>
          </a:custGeom>
          <a:noFill/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E49A2082-1E18-8378-6DA2-97638555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B231DE39-EE29-4C5D-9E17-C0CAEFA48B8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9/2/2023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xmlns="" id="{DC984D2F-808F-7022-DEEF-CB036F99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xmlns="" id="{E4EC11A8-B0C1-5B74-9862-0A996434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Exploratory Data Analysis is conducted to gain insights into the dataset</a:t>
            </a:r>
          </a:p>
          <a:p>
            <a:pPr lvl="0"/>
            <a:r>
              <a:rPr lang="en-US" dirty="0"/>
              <a:t>Key visualizations, such as scatter plots and histograms, are used to analyze the relationships between features and house prices</a:t>
            </a:r>
          </a:p>
          <a:p>
            <a:pPr lvl="0"/>
            <a:r>
              <a:rPr lang="en-US" dirty="0"/>
              <a:t>Outliers are also identified and addressed during this stage</a:t>
            </a:r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xmlns="" id="{C409A559-2806-F719-ADC3-CB5E8D792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7" r="23480" b="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4D54C32F-DE04-8DE3-5C30-843AB4F0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Removed the 'availability' column as it was deemed unimportant</a:t>
            </a:r>
          </a:p>
          <a:p>
            <a:pPr lvl="0"/>
            <a:r>
              <a:rPr lang="en-US" dirty="0"/>
              <a:t>Filled missing values in the 'bath' and 'balcony' columns with their respective medians</a:t>
            </a:r>
          </a:p>
          <a:p>
            <a:pPr lvl="0"/>
            <a:r>
              <a:rPr lang="en-US" dirty="0"/>
              <a:t>Created binary columns indicating whether values were missing in 'bath' and 'balcony'</a:t>
            </a:r>
          </a:p>
        </p:txBody>
      </p:sp>
      <p:pic>
        <p:nvPicPr>
          <p:cNvPr id="6" name="Picture 5" descr="A row of white marble pillars">
            <a:extLst>
              <a:ext uri="{FF2B5EF4-FFF2-40B4-BE49-F238E27FC236}">
                <a16:creationId xmlns:a16="http://schemas.microsoft.com/office/drawing/2014/main" xmlns="" id="{C817C023-FA7E-B5E5-109E-DF50ACF1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1" r="11302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2E115623-F4F7-10E3-AD4E-41476D2D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5448" y="1144326"/>
            <a:ext cx="57905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0730" y="21757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Converted non-numeric columns to categorical data</a:t>
            </a:r>
          </a:p>
          <a:p>
            <a:pPr lvl="0"/>
            <a:r>
              <a:rPr lang="en-US" dirty="0"/>
              <a:t>Converted categorical data to numeric codes</a:t>
            </a:r>
          </a:p>
          <a:p>
            <a:pPr lvl="0"/>
            <a:r>
              <a:rPr lang="en-US" dirty="0"/>
              <a:t>Engineered the 'bhk' feature from the 'size' column to represent the number of bedrooms</a:t>
            </a:r>
          </a:p>
        </p:txBody>
      </p:sp>
      <p:pic>
        <p:nvPicPr>
          <p:cNvPr id="6" name="Picture 5" descr="Box design on a wall">
            <a:extLst>
              <a:ext uri="{FF2B5EF4-FFF2-40B4-BE49-F238E27FC236}">
                <a16:creationId xmlns:a16="http://schemas.microsoft.com/office/drawing/2014/main" xmlns="" id="{636B4139-7671-4F7B-2BAE-5289252DB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66" r="11606" b="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F56D3F39-8E0D-A322-2206-A5F7AE6C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08389" y="745441"/>
            <a:ext cx="5343111" cy="1286560"/>
          </a:xfrm>
        </p:spPr>
        <p:txBody>
          <a:bodyPr anchor="t">
            <a:normAutofit/>
          </a:bodyPr>
          <a:lstStyle/>
          <a:p>
            <a:r>
              <a:rPr lang="en-US" sz="4800" dirty="0"/>
              <a:t>Outlier Removal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type="subTitle" idx="1"/>
          </p:nvPr>
        </p:nvSpPr>
        <p:spPr>
          <a:xfrm>
            <a:off x="583474" y="2506597"/>
            <a:ext cx="4008779" cy="1506603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Removed outliers where the square footage per bedroom was less than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pic>
        <p:nvPicPr>
          <p:cNvPr id="6" name="Picture 5" descr="Empty stone rootop against cloudy sky">
            <a:extLst>
              <a:ext uri="{FF2B5EF4-FFF2-40B4-BE49-F238E27FC236}">
                <a16:creationId xmlns:a16="http://schemas.microsoft.com/office/drawing/2014/main" xmlns="" id="{4152CC87-0E34-04A2-5773-0195D873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8" r="19514" b="6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xmlns="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0CF145E1-ECD1-14C9-4C8D-2C681528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3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250" y="357123"/>
            <a:ext cx="5939284" cy="827082"/>
          </a:xfrm>
        </p:spPr>
        <p:txBody>
          <a:bodyPr>
            <a:noAutofit/>
          </a:bodyPr>
          <a:lstStyle/>
          <a:p>
            <a:pPr algn="ctr">
              <a:lnSpc>
                <a:spcPts val="8640"/>
              </a:lnSpc>
            </a:pPr>
            <a:r>
              <a:rPr lang="en-US" sz="5400" spc="-90" dirty="0">
                <a:solidFill>
                  <a:srgbClr val="B7EDAF"/>
                </a:solidFill>
                <a:latin typeface="Montserrat Extra-Bold"/>
              </a:rPr>
              <a:t>Presented By</a:t>
            </a:r>
            <a:endParaRPr lang="en-US" sz="5400" spc="-90" dirty="0">
              <a:solidFill>
                <a:srgbClr val="B7EDAF"/>
              </a:solidFill>
              <a:latin typeface="Montserrat Extra-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  <p:sp>
        <p:nvSpPr>
          <p:cNvPr id="8" name="Freeform 6"/>
          <p:cNvSpPr/>
          <p:nvPr/>
        </p:nvSpPr>
        <p:spPr>
          <a:xfrm>
            <a:off x="944782" y="2642124"/>
            <a:ext cx="3203697" cy="2693334"/>
          </a:xfrm>
          <a:custGeom>
            <a:avLst/>
            <a:gdLst/>
            <a:ahLst/>
            <a:cxnLst/>
            <a:rect l="l" t="t" r="r" b="b"/>
            <a:pathLst>
              <a:path w="4464428" h="4703706">
                <a:moveTo>
                  <a:pt x="0" y="0"/>
                </a:moveTo>
                <a:lnTo>
                  <a:pt x="4464428" y="0"/>
                </a:lnTo>
                <a:lnTo>
                  <a:pt x="4464428" y="4703706"/>
                </a:lnTo>
                <a:lnTo>
                  <a:pt x="0" y="4703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9" r="-2679"/>
            </a:stretch>
          </a:blipFill>
        </p:spPr>
      </p:sp>
      <p:sp>
        <p:nvSpPr>
          <p:cNvPr id="9" name="Rectangle 8"/>
          <p:cNvSpPr/>
          <p:nvPr/>
        </p:nvSpPr>
        <p:spPr>
          <a:xfrm>
            <a:off x="5534491" y="2012314"/>
            <a:ext cx="128753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dirty="0">
                <a:solidFill>
                  <a:srgbClr val="F8F8FB"/>
                </a:solidFill>
                <a:latin typeface="TT Ramillas"/>
              </a:rPr>
              <a:t> Member </a:t>
            </a:r>
            <a:r>
              <a:rPr lang="en-US" dirty="0" smtClean="0">
                <a:solidFill>
                  <a:srgbClr val="F8F8FB"/>
                </a:solidFill>
                <a:latin typeface="TT Ramillas"/>
              </a:rPr>
              <a:t>2</a:t>
            </a:r>
            <a:endParaRPr lang="en-US" dirty="0">
              <a:solidFill>
                <a:srgbClr val="F8F8FB"/>
              </a:solidFill>
              <a:latin typeface="TT Ramillas"/>
            </a:endParaRPr>
          </a:p>
        </p:txBody>
      </p:sp>
      <p:sp>
        <p:nvSpPr>
          <p:cNvPr id="10" name="Freeform 19"/>
          <p:cNvSpPr/>
          <p:nvPr/>
        </p:nvSpPr>
        <p:spPr>
          <a:xfrm rot="132000">
            <a:off x="4675046" y="2599954"/>
            <a:ext cx="3259691" cy="2840334"/>
          </a:xfrm>
          <a:custGeom>
            <a:avLst/>
            <a:gdLst/>
            <a:ahLst/>
            <a:cxnLst/>
            <a:rect l="l" t="t" r="r" b="b"/>
            <a:pathLst>
              <a:path w="5021488" h="4937182">
                <a:moveTo>
                  <a:pt x="0" y="185894"/>
                </a:moveTo>
                <a:lnTo>
                  <a:pt x="4838962" y="0"/>
                </a:lnTo>
                <a:lnTo>
                  <a:pt x="5021488" y="4751289"/>
                </a:lnTo>
                <a:lnTo>
                  <a:pt x="182526" y="4937183"/>
                </a:lnTo>
                <a:lnTo>
                  <a:pt x="0" y="185894"/>
                </a:lnTo>
                <a:close/>
              </a:path>
            </a:pathLst>
          </a:custGeom>
          <a:blipFill>
            <a:blip r:embed="rId3"/>
            <a:stretch>
              <a:fillRect l="-225" t="-31478" r="-5540" b="-41501"/>
            </a:stretch>
          </a:blipFill>
        </p:spPr>
      </p:sp>
      <p:sp>
        <p:nvSpPr>
          <p:cNvPr id="11" name="Freeform 7"/>
          <p:cNvSpPr/>
          <p:nvPr/>
        </p:nvSpPr>
        <p:spPr>
          <a:xfrm>
            <a:off x="8461304" y="2643249"/>
            <a:ext cx="2717801" cy="2779786"/>
          </a:xfrm>
          <a:custGeom>
            <a:avLst/>
            <a:gdLst/>
            <a:ahLst/>
            <a:cxnLst/>
            <a:rect l="l" t="t" r="r" b="b"/>
            <a:pathLst>
              <a:path w="4615638" h="4708147">
                <a:moveTo>
                  <a:pt x="0" y="0"/>
                </a:moveTo>
                <a:lnTo>
                  <a:pt x="4615639" y="0"/>
                </a:lnTo>
                <a:lnTo>
                  <a:pt x="4615639" y="4708147"/>
                </a:lnTo>
                <a:lnTo>
                  <a:pt x="0" y="470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727" b="-23856"/>
            </a:stretch>
          </a:blipFill>
        </p:spPr>
      </p:sp>
      <p:sp>
        <p:nvSpPr>
          <p:cNvPr id="12" name="Rectangle 11"/>
          <p:cNvSpPr/>
          <p:nvPr/>
        </p:nvSpPr>
        <p:spPr>
          <a:xfrm>
            <a:off x="1711737" y="2035732"/>
            <a:ext cx="128753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dirty="0">
                <a:solidFill>
                  <a:srgbClr val="F8F8FB"/>
                </a:solidFill>
                <a:latin typeface="TT Ramillas"/>
              </a:rPr>
              <a:t> Member 1</a:t>
            </a:r>
            <a:endParaRPr lang="en-US" dirty="0">
              <a:solidFill>
                <a:srgbClr val="F8F8FB"/>
              </a:solidFill>
              <a:latin typeface="TT Ramil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76438" y="2012314"/>
            <a:ext cx="128753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dirty="0">
                <a:solidFill>
                  <a:srgbClr val="F8F8FB"/>
                </a:solidFill>
                <a:latin typeface="TT Ramillas"/>
              </a:rPr>
              <a:t> Member </a:t>
            </a:r>
            <a:r>
              <a:rPr lang="en-US" dirty="0" smtClean="0">
                <a:solidFill>
                  <a:srgbClr val="F8F8FB"/>
                </a:solidFill>
                <a:latin typeface="TT Ramillas"/>
              </a:rPr>
              <a:t>3</a:t>
            </a:r>
            <a:endParaRPr lang="en-US" dirty="0">
              <a:solidFill>
                <a:srgbClr val="F8F8FB"/>
              </a:solidFill>
              <a:latin typeface="TT Ramillas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944781" y="5604023"/>
            <a:ext cx="3203697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Md </a:t>
            </a:r>
            <a:r>
              <a:rPr lang="en-US" sz="2400" dirty="0" err="1">
                <a:solidFill>
                  <a:srgbClr val="F5F6FA"/>
                </a:solidFill>
                <a:latin typeface="Times New Roman Bold"/>
              </a:rPr>
              <a:t>Sanwar</a:t>
            </a: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 Hossain</a:t>
            </a:r>
          </a:p>
          <a:p>
            <a:pPr algn="ctr">
              <a:lnSpc>
                <a:spcPts val="3240"/>
              </a:lnSpc>
            </a:pP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MUH2025018M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4621730" y="5597940"/>
            <a:ext cx="3358634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dirty="0" err="1">
                <a:solidFill>
                  <a:srgbClr val="F5F6FA"/>
                </a:solidFill>
                <a:latin typeface="Times New Roman Bold"/>
              </a:rPr>
              <a:t>Fardin</a:t>
            </a: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 </a:t>
            </a:r>
            <a:r>
              <a:rPr lang="en-US" sz="2400" dirty="0" err="1">
                <a:solidFill>
                  <a:srgbClr val="F5F6FA"/>
                </a:solidFill>
                <a:latin typeface="Times New Roman Bold"/>
              </a:rPr>
              <a:t>Alam</a:t>
            </a: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 </a:t>
            </a:r>
            <a:r>
              <a:rPr lang="en-US" sz="2400" dirty="0" err="1">
                <a:solidFill>
                  <a:srgbClr val="F5F6FA"/>
                </a:solidFill>
                <a:latin typeface="Times New Roman Bold"/>
              </a:rPr>
              <a:t>Alif</a:t>
            </a:r>
            <a:endParaRPr lang="en-US" sz="2400" dirty="0">
              <a:solidFill>
                <a:srgbClr val="F5F6FA"/>
              </a:solidFill>
              <a:latin typeface="Times New Roman Bold"/>
            </a:endParaRPr>
          </a:p>
          <a:p>
            <a:pPr algn="ctr">
              <a:lnSpc>
                <a:spcPts val="3240"/>
              </a:lnSpc>
            </a:pP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MUH2025001M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8246420" y="5632646"/>
            <a:ext cx="337241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Md Foysal Mahmud</a:t>
            </a:r>
          </a:p>
          <a:p>
            <a:pPr algn="ctr">
              <a:lnSpc>
                <a:spcPts val="3240"/>
              </a:lnSpc>
            </a:pPr>
            <a:r>
              <a:rPr lang="en-US" sz="2400" dirty="0">
                <a:solidFill>
                  <a:srgbClr val="F5F6FA"/>
                </a:solidFill>
                <a:latin typeface="Times New Roman Bold"/>
              </a:rPr>
              <a:t>MUH2025025M</a:t>
            </a:r>
          </a:p>
        </p:txBody>
      </p:sp>
    </p:spTree>
    <p:extLst>
      <p:ext uri="{BB962C8B-B14F-4D97-AF65-F5344CB8AC3E}">
        <p14:creationId xmlns:p14="http://schemas.microsoft.com/office/powerpoint/2010/main" val="24035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A7EECF-B672-F879-90B6-9170DE8FD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4" r="-9" b="-9"/>
          <a:stretch/>
        </p:blipFill>
        <p:spPr>
          <a:xfrm>
            <a:off x="4157001" y="-1"/>
            <a:ext cx="8035000" cy="6858001"/>
          </a:xfrm>
          <a:custGeom>
            <a:avLst/>
            <a:gdLst/>
            <a:ahLst/>
            <a:cxnLst/>
            <a:rect l="l" t="t" r="r" b="b"/>
            <a:pathLst>
              <a:path w="8035000" h="6858001">
                <a:moveTo>
                  <a:pt x="0" y="0"/>
                </a:moveTo>
                <a:lnTo>
                  <a:pt x="8035000" y="0"/>
                </a:lnTo>
                <a:lnTo>
                  <a:pt x="8035000" y="6858001"/>
                </a:lnTo>
                <a:lnTo>
                  <a:pt x="137897" y="6858001"/>
                </a:lnTo>
                <a:lnTo>
                  <a:pt x="274509" y="6844229"/>
                </a:lnTo>
                <a:cubicBezTo>
                  <a:pt x="583423" y="6781017"/>
                  <a:pt x="815799" y="6507690"/>
                  <a:pt x="815799" y="6180089"/>
                </a:cubicBezTo>
                <a:lnTo>
                  <a:pt x="815799" y="677915"/>
                </a:lnTo>
                <a:cubicBezTo>
                  <a:pt x="815799" y="303514"/>
                  <a:pt x="512287" y="2"/>
                  <a:pt x="137886" y="2"/>
                </a:cubicBezTo>
                <a:lnTo>
                  <a:pt x="0" y="2"/>
                </a:lnTo>
                <a:close/>
              </a:path>
            </a:pathLst>
          </a:custGeom>
          <a:noFill/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12252" y="752136"/>
            <a:ext cx="3944703" cy="3553163"/>
          </a:xfrm>
        </p:spPr>
        <p:txBody>
          <a:bodyPr anchor="t">
            <a:normAutofit/>
          </a:bodyPr>
          <a:lstStyle/>
          <a:p>
            <a:r>
              <a:rPr lang="en-US" sz="4800"/>
              <a:t>Modeling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type="subTitle" idx="1"/>
          </p:nvPr>
        </p:nvSpPr>
        <p:spPr>
          <a:xfrm>
            <a:off x="312252" y="4762123"/>
            <a:ext cx="3698627" cy="1257678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Linear Regression</a:t>
            </a:r>
          </a:p>
        </p:txBody>
      </p:sp>
      <p:sp>
        <p:nvSpPr>
          <p:cNvPr id="10" name="Date Placeholder 11">
            <a:extLst>
              <a:ext uri="{FF2B5EF4-FFF2-40B4-BE49-F238E27FC236}">
                <a16:creationId xmlns:a16="http://schemas.microsoft.com/office/drawing/2014/main" xmlns="" id="{FBB1A884-4584-AB3B-0611-1258455B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5AAA1171-3E03-403E-9B35-042C2CC98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AC877C37-C51C-7127-73D3-E29BBF8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9342BFE9-B78B-0CA8-D220-3CC0EA50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Trained a Linear Regression model</a:t>
            </a:r>
          </a:p>
          <a:p>
            <a:pPr lvl="0"/>
            <a:r>
              <a:rPr lang="en-US" dirty="0"/>
              <a:t>Achieved an R² of 0.35 and a MAE of 33.57 on the test set</a:t>
            </a:r>
          </a:p>
        </p:txBody>
      </p:sp>
      <p:pic>
        <p:nvPicPr>
          <p:cNvPr id="6" name="Picture 5" descr="3D rendering of a yellow line graph">
            <a:extLst>
              <a:ext uri="{FF2B5EF4-FFF2-40B4-BE49-F238E27FC236}">
                <a16:creationId xmlns:a16="http://schemas.microsoft.com/office/drawing/2014/main" xmlns="" id="{F0A74745-79D5-D935-DAD9-827120E6F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9" r="14434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98E9F205-2167-905F-923B-4AD14695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 Regressor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Employed a Random Forest Regressor</a:t>
            </a:r>
          </a:p>
          <a:p>
            <a:pPr lvl="0"/>
            <a:r>
              <a:rPr lang="en-US" dirty="0"/>
              <a:t>Used hyperparameter tuning with RandomizedSearchCV</a:t>
            </a:r>
          </a:p>
          <a:p>
            <a:pPr lvl="0"/>
            <a:r>
              <a:rPr lang="en-US" dirty="0"/>
              <a:t>Achieved an R² of 0.72 and a MAE of 19.89 on the test set, indicating superior performance</a:t>
            </a:r>
          </a:p>
        </p:txBody>
      </p:sp>
      <p:pic>
        <p:nvPicPr>
          <p:cNvPr id="6" name="Picture 5" descr="Sunlight in the forest">
            <a:extLst>
              <a:ext uri="{FF2B5EF4-FFF2-40B4-BE49-F238E27FC236}">
                <a16:creationId xmlns:a16="http://schemas.microsoft.com/office/drawing/2014/main" xmlns="" id="{5359F60B-652B-E462-B506-6B26A222F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9" r="27437" b="-10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0B31A1AC-5AC3-1EC4-B9D5-2487BA62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RandomizedSearchCV was used to search for the best hyperparameters for the Random Forest Regressor</a:t>
            </a:r>
          </a:p>
          <a:p>
            <a:pPr lvl="0"/>
            <a:r>
              <a:rPr lang="en-US" dirty="0"/>
              <a:t>Parameters such as 'n_estimators,' 'max_depth,' 'min_samples_split,' 'min_samples_leaf,' 'max_features,' and 'max_samples' were optimized</a:t>
            </a:r>
          </a:p>
        </p:txBody>
      </p:sp>
      <p:pic>
        <p:nvPicPr>
          <p:cNvPr id="6" name="Picture 5" descr="Hand holding fern">
            <a:extLst>
              <a:ext uri="{FF2B5EF4-FFF2-40B4-BE49-F238E27FC236}">
                <a16:creationId xmlns:a16="http://schemas.microsoft.com/office/drawing/2014/main" xmlns="" id="{F050A7CB-03A6-C560-691E-E0EB73CA8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r="21859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E1163451-5022-6828-E557-2DE84550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a pen shading number on a sheet">
            <a:extLst>
              <a:ext uri="{FF2B5EF4-FFF2-40B4-BE49-F238E27FC236}">
                <a16:creationId xmlns:a16="http://schemas.microsoft.com/office/drawing/2014/main" xmlns="" id="{29837E78-9DB8-65F9-940C-6A5D3274F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6" r="3" b="3"/>
          <a:stretch/>
        </p:blipFill>
        <p:spPr>
          <a:xfrm>
            <a:off x="4157001" y="-1"/>
            <a:ext cx="8035000" cy="6858001"/>
          </a:xfrm>
          <a:custGeom>
            <a:avLst/>
            <a:gdLst/>
            <a:ahLst/>
            <a:cxnLst/>
            <a:rect l="l" t="t" r="r" b="b"/>
            <a:pathLst>
              <a:path w="8035000" h="6858001">
                <a:moveTo>
                  <a:pt x="0" y="0"/>
                </a:moveTo>
                <a:lnTo>
                  <a:pt x="8035000" y="0"/>
                </a:lnTo>
                <a:lnTo>
                  <a:pt x="8035000" y="6858001"/>
                </a:lnTo>
                <a:lnTo>
                  <a:pt x="137897" y="6858001"/>
                </a:lnTo>
                <a:lnTo>
                  <a:pt x="274509" y="6844229"/>
                </a:lnTo>
                <a:cubicBezTo>
                  <a:pt x="583423" y="6781017"/>
                  <a:pt x="815799" y="6507690"/>
                  <a:pt x="815799" y="6180089"/>
                </a:cubicBezTo>
                <a:lnTo>
                  <a:pt x="815799" y="677915"/>
                </a:lnTo>
                <a:cubicBezTo>
                  <a:pt x="815799" y="303514"/>
                  <a:pt x="512287" y="2"/>
                  <a:pt x="137886" y="2"/>
                </a:cubicBezTo>
                <a:lnTo>
                  <a:pt x="0" y="2"/>
                </a:lnTo>
                <a:close/>
              </a:path>
            </a:pathLst>
          </a:custGeom>
          <a:noFill/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12252" y="752136"/>
            <a:ext cx="3944703" cy="3553163"/>
          </a:xfrm>
        </p:spPr>
        <p:txBody>
          <a:bodyPr anchor="t">
            <a:normAutofit/>
          </a:bodyPr>
          <a:lstStyle/>
          <a:p>
            <a:r>
              <a:rPr lang="en-US" sz="4800"/>
              <a:t>Evaluation</a:t>
            </a:r>
          </a:p>
        </p:txBody>
      </p:sp>
      <p:sp>
        <p:nvSpPr>
          <p:cNvPr id="11" name="Date Placeholder 11">
            <a:extLst>
              <a:ext uri="{FF2B5EF4-FFF2-40B4-BE49-F238E27FC236}">
                <a16:creationId xmlns:a16="http://schemas.microsoft.com/office/drawing/2014/main" xmlns="" id="{FBB1A884-4584-AB3B-0611-1258455B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5AAA1171-3E03-403E-9B35-042C2CC98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xmlns="" id="{AC877C37-C51C-7127-73D3-E29BBF8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xmlns="" id="{915308EB-C3E4-5372-7632-4734BCC4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66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Performance Metrics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55005" y="2770747"/>
            <a:ext cx="4793527" cy="2793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The models are evaluated using various performance metrics, including MAE, RMSLE, and R², on both training and test datasets</a:t>
            </a:r>
          </a:p>
          <a:p>
            <a:pPr lvl="0"/>
            <a:r>
              <a:rPr lang="en-US" dirty="0"/>
              <a:t>The results are compared to select the best-performing model</a:t>
            </a:r>
          </a:p>
        </p:txBody>
      </p:sp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xmlns="" id="{FB86BCBE-42D0-E9C5-FF64-9A9DC5D9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7" r="23480" b="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F80817DB-C8DA-C702-AF33-E9EF02727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3" y="2727615"/>
            <a:ext cx="4793527" cy="1988359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Mean Absolute Error</a:t>
            </a:r>
          </a:p>
          <a:p>
            <a:pPr lvl="0"/>
            <a:r>
              <a:rPr lang="en-US" dirty="0"/>
              <a:t>Root Mean Squared Log Error</a:t>
            </a:r>
          </a:p>
          <a:p>
            <a:pPr lvl="0"/>
            <a:r>
              <a:rPr lang="en-US" dirty="0"/>
              <a:t>R-squared</a:t>
            </a:r>
          </a:p>
        </p:txBody>
      </p:sp>
      <p:pic>
        <p:nvPicPr>
          <p:cNvPr id="6" name="Picture 5" descr="Vibrant multicolour checkered floor design">
            <a:extLst>
              <a:ext uri="{FF2B5EF4-FFF2-40B4-BE49-F238E27FC236}">
                <a16:creationId xmlns:a16="http://schemas.microsoft.com/office/drawing/2014/main" xmlns="" id="{114745E2-7B87-7196-CAE9-53D4B5C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1" r="20988" b="-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9B1136F4-804D-FA87-792C-8A0CE75C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Summary of Finding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dirty="0"/>
              <a:t>The Random Forest Regressor outperformed Linear Regression in predicting house prices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The model achieved a reasonable R² score of 0.72 and a low MAE of 19.89 on the test set, suggesting its potential for accurate price predictions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Further fine-tuning and feature engineering could potentially improve model performance</a:t>
            </a:r>
          </a:p>
        </p:txBody>
      </p:sp>
      <p:pic>
        <p:nvPicPr>
          <p:cNvPr id="6" name="Picture 5" descr="Aerial view of green treetops">
            <a:extLst>
              <a:ext uri="{FF2B5EF4-FFF2-40B4-BE49-F238E27FC236}">
                <a16:creationId xmlns:a16="http://schemas.microsoft.com/office/drawing/2014/main" xmlns="" id="{A2EED333-F9F8-BE76-4BF0-ADF264C1A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4" r="19559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B79944ED-5807-20A2-8D87-2CCCFD7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3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65589" y="1017327"/>
            <a:ext cx="4873211" cy="1370274"/>
          </a:xfrm>
        </p:spPr>
        <p:txBody>
          <a:bodyPr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Experiment with more advanced regression algorithms</a:t>
            </a:r>
          </a:p>
          <a:p>
            <a:pPr lvl="0"/>
            <a:r>
              <a:rPr lang="en-US" dirty="0"/>
              <a:t>Gather additional relevant data to improve prediction accuracy</a:t>
            </a:r>
          </a:p>
          <a:p>
            <a:pPr lvl="0"/>
            <a:r>
              <a:rPr lang="en-US" dirty="0"/>
              <a:t>Explore feature scaling and normalization techniques to enhance model performance</a:t>
            </a:r>
          </a:p>
          <a:p>
            <a:pPr lvl="0"/>
            <a:r>
              <a:rPr lang="en-US" dirty="0"/>
              <a:t>Deploy the model in a real-world environment for house price predictions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xmlns="" id="{0B9F489E-094D-E008-426E-38D2A4B4B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r="18407" b="-3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15">
            <a:extLst>
              <a:ext uri="{FF2B5EF4-FFF2-40B4-BE49-F238E27FC236}">
                <a16:creationId xmlns:a16="http://schemas.microsoft.com/office/drawing/2014/main" xmlns="" id="{540A9F08-FEA1-B412-D943-861EB387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881263"/>
              </p:ext>
            </p:extLst>
          </p:nvPr>
        </p:nvGraphicFramePr>
        <p:xfrm>
          <a:off x="0" y="1007942"/>
          <a:ext cx="12192003" cy="4723246"/>
        </p:xfrm>
        <a:graphic>
          <a:graphicData uri="http://schemas.openxmlformats.org/drawingml/2006/table">
            <a:tbl>
              <a:tblPr/>
              <a:tblGrid>
                <a:gridCol w="1354667"/>
                <a:gridCol w="1354667"/>
                <a:gridCol w="1354667"/>
                <a:gridCol w="1308449"/>
                <a:gridCol w="1400885"/>
                <a:gridCol w="1354667"/>
                <a:gridCol w="1354667"/>
                <a:gridCol w="1354667"/>
                <a:gridCol w="1354667"/>
              </a:tblGrid>
              <a:tr h="106749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353B48"/>
                          </a:solidFill>
                          <a:latin typeface="Arial"/>
                        </a:rPr>
                        <a:t>Area Type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Availability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D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Location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Size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F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Society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F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Total Square Feet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AB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1A1D24"/>
                          </a:solidFill>
                          <a:latin typeface="Arial"/>
                        </a:rPr>
                        <a:t>Bath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Balcony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7C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Arial"/>
                        </a:rPr>
                        <a:t>Price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3A3"/>
                    </a:solidFill>
                  </a:tcPr>
                </a:tc>
              </a:tr>
              <a:tr h="93137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Super built-up  Area</a:t>
                      </a:r>
                      <a:endParaRPr lang="en-US" sz="1100"/>
                    </a:p>
                    <a:p>
                      <a:pPr algn="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12//19/2021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Electronic City Phase II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95A8DC"/>
                          </a:solidFill>
                          <a:latin typeface="Arimo"/>
                        </a:rPr>
                        <a:t>2BHK 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Coomee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1056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39.07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</a:tr>
              <a:tr h="1067493">
                <a:tc>
                  <a:txBody>
                    <a:bodyPr/>
                    <a:lstStyle/>
                    <a:p>
                      <a:pPr algn="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Plot Area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Ready to move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95A8DC"/>
                          </a:solidFill>
                          <a:latin typeface="Arimo"/>
                        </a:rPr>
                        <a:t>Chikka</a:t>
                      </a:r>
                      <a:r>
                        <a:rPr lang="en-US" sz="2100" dirty="0">
                          <a:solidFill>
                            <a:srgbClr val="95A8DC"/>
                          </a:solidFill>
                          <a:latin typeface="Arimo"/>
                        </a:rPr>
                        <a:t> </a:t>
                      </a:r>
                      <a:r>
                        <a:rPr lang="en-US" sz="2100" dirty="0" err="1" smtClean="0">
                          <a:solidFill>
                            <a:srgbClr val="95A8DC"/>
                          </a:solidFill>
                          <a:latin typeface="Arimo"/>
                        </a:rPr>
                        <a:t>Tirupathi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4 Bedroom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95A8DC"/>
                          </a:solidFill>
                          <a:latin typeface="Arimo"/>
                        </a:rPr>
                        <a:t>Theanmp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2600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5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120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</a:tr>
              <a:tr h="1067493">
                <a:tc>
                  <a:txBody>
                    <a:bodyPr/>
                    <a:lstStyle/>
                    <a:p>
                      <a:pPr algn="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Built Area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Ready to move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Gottigere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3 BHK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1800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95A8DC"/>
                          </a:solidFill>
                          <a:latin typeface="Arimo"/>
                        </a:rPr>
                        <a:t>130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318001" y="-188312"/>
            <a:ext cx="3556000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4000" spc="-90" dirty="0" smtClean="0">
                <a:solidFill>
                  <a:srgbClr val="B7EDAF"/>
                </a:solidFill>
                <a:latin typeface="Times New Roman"/>
              </a:rPr>
              <a:t>Features</a:t>
            </a:r>
            <a:endParaRPr lang="en-US" sz="4000" spc="-90" dirty="0">
              <a:solidFill>
                <a:srgbClr val="B7EDA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25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10"/>
          <p:cNvSpPr txBox="1"/>
          <p:nvPr/>
        </p:nvSpPr>
        <p:spPr>
          <a:xfrm>
            <a:off x="511343" y="2432576"/>
            <a:ext cx="10509584" cy="367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70"/>
              </a:lnSpc>
            </a:pPr>
            <a:r>
              <a:rPr lang="en-US" sz="6142" dirty="0" err="1">
                <a:solidFill>
                  <a:srgbClr val="F5F6FA"/>
                </a:solidFill>
                <a:latin typeface="Times New Roman Bold"/>
              </a:rPr>
              <a:t>Nazmun</a:t>
            </a:r>
            <a:r>
              <a:rPr lang="en-US" sz="6142" dirty="0">
                <a:solidFill>
                  <a:srgbClr val="F5F6FA"/>
                </a:solidFill>
                <a:latin typeface="Times New Roman Bold"/>
              </a:rPr>
              <a:t> </a:t>
            </a:r>
            <a:r>
              <a:rPr lang="en-US" sz="6142" dirty="0" err="1">
                <a:solidFill>
                  <a:srgbClr val="F5F6FA"/>
                </a:solidFill>
                <a:latin typeface="Times New Roman Bold"/>
              </a:rPr>
              <a:t>Nahar</a:t>
            </a:r>
            <a:endParaRPr lang="en-US" sz="6142" dirty="0">
              <a:solidFill>
                <a:srgbClr val="F5F6FA"/>
              </a:solidFill>
              <a:latin typeface="Times New Roman Bold"/>
            </a:endParaRPr>
          </a:p>
          <a:p>
            <a:pPr algn="l">
              <a:lnSpc>
                <a:spcPts val="5244"/>
              </a:lnSpc>
            </a:pPr>
            <a:r>
              <a:rPr lang="en-US" sz="4370" dirty="0">
                <a:solidFill>
                  <a:srgbClr val="F5F6FA"/>
                </a:solidFill>
                <a:latin typeface="Times New Roman"/>
              </a:rPr>
              <a:t>Lecturer</a:t>
            </a:r>
          </a:p>
          <a:p>
            <a:pPr algn="l">
              <a:lnSpc>
                <a:spcPts val="5244"/>
              </a:lnSpc>
            </a:pPr>
            <a:endParaRPr lang="en-US" sz="4370" dirty="0">
              <a:solidFill>
                <a:srgbClr val="F5F6FA"/>
              </a:solidFill>
              <a:latin typeface="Times New Roman"/>
            </a:endParaRPr>
          </a:p>
          <a:p>
            <a:pPr algn="l">
              <a:lnSpc>
                <a:spcPts val="5244"/>
              </a:lnSpc>
            </a:pPr>
            <a:r>
              <a:rPr lang="en-US" sz="4370" dirty="0">
                <a:solidFill>
                  <a:srgbClr val="F5F6FA"/>
                </a:solidFill>
                <a:latin typeface="Times New Roman"/>
              </a:rPr>
              <a:t>Institute of Information Technology </a:t>
            </a:r>
          </a:p>
          <a:p>
            <a:pPr algn="l">
              <a:lnSpc>
                <a:spcPts val="5244"/>
              </a:lnSpc>
            </a:pPr>
            <a:r>
              <a:rPr lang="en-US" sz="4370" dirty="0" err="1">
                <a:solidFill>
                  <a:srgbClr val="F5F6FA"/>
                </a:solidFill>
                <a:latin typeface="Times New Roman"/>
              </a:rPr>
              <a:t>Noakhali</a:t>
            </a:r>
            <a:r>
              <a:rPr lang="en-US" sz="4370" dirty="0">
                <a:solidFill>
                  <a:srgbClr val="F5F6FA"/>
                </a:solidFill>
                <a:latin typeface="Times New Roman"/>
              </a:rPr>
              <a:t> Science and Technology University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3083337" y="222312"/>
            <a:ext cx="5715421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90" dirty="0">
                <a:solidFill>
                  <a:srgbClr val="B7EDAF"/>
                </a:solidFill>
                <a:latin typeface="Times New Roman Bold"/>
              </a:rPr>
              <a:t>Presented To</a:t>
            </a:r>
          </a:p>
        </p:txBody>
      </p:sp>
    </p:spTree>
    <p:extLst>
      <p:ext uri="{BB962C8B-B14F-4D97-AF65-F5344CB8AC3E}">
        <p14:creationId xmlns:p14="http://schemas.microsoft.com/office/powerpoint/2010/main" val="40853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3953"/>
              </p:ext>
            </p:extLst>
          </p:nvPr>
        </p:nvGraphicFramePr>
        <p:xfrm>
          <a:off x="-1" y="1079499"/>
          <a:ext cx="12192000" cy="5012288"/>
        </p:xfrm>
        <a:graphic>
          <a:graphicData uri="http://schemas.openxmlformats.org/drawingml/2006/table">
            <a:tbl>
              <a:tblPr/>
              <a:tblGrid>
                <a:gridCol w="1219200"/>
                <a:gridCol w="1327438"/>
                <a:gridCol w="1110962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137929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353B48"/>
                          </a:solidFill>
                          <a:latin typeface="TT Ramillas"/>
                        </a:rPr>
                        <a:t>Area Type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Availability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D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Location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Size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8F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353B48"/>
                          </a:solidFill>
                          <a:latin typeface="TT Ramillas"/>
                        </a:rPr>
                        <a:t>Society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F6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Total Square Feet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AB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1A1D24"/>
                          </a:solidFill>
                          <a:latin typeface="TT Ramillas"/>
                        </a:rPr>
                        <a:t>Bath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5F6FA"/>
                          </a:solidFill>
                          <a:latin typeface="TT Ramillas"/>
                        </a:rPr>
                        <a:t>Balcony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5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Price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353B48"/>
                          </a:solidFill>
                          <a:latin typeface="TT Ramillas"/>
                        </a:rPr>
                        <a:t>Price per square feet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3ED"/>
                    </a:solidFill>
                  </a:tcPr>
                </a:tc>
              </a:tr>
              <a:tr h="141494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Super built-up  Area</a:t>
                      </a:r>
                      <a:endParaRPr lang="en-US" sz="1100"/>
                    </a:p>
                    <a:p>
                      <a:pPr algn="r">
                        <a:lnSpc>
                          <a:spcPts val="2520"/>
                        </a:lnSpc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12//19/2021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Electronic City Phase II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2BHK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Coomee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1056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39.07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0.036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</a:tr>
              <a:tr h="1077874">
                <a:tc>
                  <a:txBody>
                    <a:bodyPr/>
                    <a:lstStyle/>
                    <a:p>
                      <a:pPr algn="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Plot Area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95A8DC"/>
                          </a:solidFill>
                          <a:latin typeface="TT Ramillas"/>
                        </a:rPr>
                        <a:t>Ready to move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Chikka Tirupathi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4 Bedroom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Theanmp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2600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5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120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0.046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23D"/>
                    </a:solidFill>
                  </a:tcPr>
                </a:tc>
              </a:tr>
              <a:tr h="971148">
                <a:tc>
                  <a:txBody>
                    <a:bodyPr/>
                    <a:lstStyle/>
                    <a:p>
                      <a:pPr algn="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Built Area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Ready to move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95A8DC"/>
                          </a:solidFill>
                          <a:latin typeface="TT Ramillas"/>
                        </a:rPr>
                        <a:t>Gottigere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3 BHK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1800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95A8DC"/>
                          </a:solidFill>
                          <a:latin typeface="TT Ramillas"/>
                        </a:rPr>
                        <a:t>130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95A8DC"/>
                          </a:solidFill>
                          <a:latin typeface="TT Ramillas"/>
                        </a:rPr>
                        <a:t>0.072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844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951604" y="-374092"/>
            <a:ext cx="1831591" cy="1195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8640"/>
              </a:lnSpc>
            </a:pPr>
            <a:r>
              <a:rPr lang="en-US" sz="4000" spc="-90" dirty="0">
                <a:solidFill>
                  <a:srgbClr val="B7EDAF"/>
                </a:solidFill>
                <a:latin typeface="Times New Roman"/>
              </a:rPr>
              <a:t>Features</a:t>
            </a:r>
            <a:endParaRPr lang="en-US" sz="4000" spc="-90" dirty="0">
              <a:solidFill>
                <a:srgbClr val="B7EDA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81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8"/>
          <p:cNvSpPr txBox="1"/>
          <p:nvPr/>
        </p:nvSpPr>
        <p:spPr>
          <a:xfrm>
            <a:off x="1219199" y="2422043"/>
            <a:ext cx="8470901" cy="2009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3200" dirty="0">
                <a:solidFill>
                  <a:srgbClr val="CCEEFF"/>
                </a:solidFill>
                <a:latin typeface="TT Ramillas Itali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15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4B04182-BBFB-AB05-0885-6E210C0029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08389" y="745440"/>
            <a:ext cx="4797011" cy="3559859"/>
          </a:xfrm>
        </p:spPr>
        <p:txBody>
          <a:bodyPr anchor="t">
            <a:normAutofit/>
          </a:bodyPr>
          <a:lstStyle/>
          <a:p>
            <a:r>
              <a:rPr lang="en-US" sz="4800"/>
              <a:t>Presentation on Lab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49025C-9708-0896-7955-F837BA1D2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71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33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7144" y="765003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Introduction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0627" y="1951238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sz="1700" dirty="0"/>
              <a:t>In this project, we aim to predict house prices using machine learning techniques</a:t>
            </a:r>
          </a:p>
          <a:p>
            <a:pPr lvl="0"/>
            <a:r>
              <a:rPr lang="en-US" sz="1700" dirty="0"/>
              <a:t>The primary goal is to develop a model that can accurately estimate the selling prices of houses based on various features</a:t>
            </a:r>
          </a:p>
          <a:p>
            <a:pPr lvl="0"/>
            <a:r>
              <a:rPr lang="en-US" sz="1700" dirty="0"/>
              <a:t>We'll follow a structured approach, starting from problem definition and data collection, all the way to model evaluation and selection</a:t>
            </a:r>
          </a:p>
        </p:txBody>
      </p:sp>
      <p:pic>
        <p:nvPicPr>
          <p:cNvPr id="6" name="Picture 5" descr="A midsection of a person holding a miniature house">
            <a:extLst>
              <a:ext uri="{FF2B5EF4-FFF2-40B4-BE49-F238E27FC236}">
                <a16:creationId xmlns:a16="http://schemas.microsoft.com/office/drawing/2014/main" xmlns="" id="{FB8B2AC7-C95F-A578-7B44-33DCCD423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4" r="21046" b="-7"/>
          <a:stretch/>
        </p:blipFill>
        <p:spPr>
          <a:xfrm>
            <a:off x="6124875" y="-96243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3968FE6A-D7EC-7E40-24E5-B74F3E22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1872" y="1048434"/>
            <a:ext cx="5546311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xmlns="" id="{0EEAB1CC-B63F-94DD-B2C1-54016F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r="18407" b="-3"/>
          <a:stretch/>
        </p:blipFill>
        <p:spPr>
          <a:xfrm>
            <a:off x="6124875" y="-105868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3EA0D1AC-F378-D1E7-BA7B-3B412043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337" y="23474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goal of this project is to predict the sales prices of houses in Bengaluru, India, using machine-learning </a:t>
            </a:r>
            <a:r>
              <a:rPr lang="en-US" sz="2000" dirty="0" smtClean="0"/>
              <a:t>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project follows a structured approach to data analysis, model development,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7443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337" y="220925"/>
            <a:ext cx="7000463" cy="1343007"/>
          </a:xfrm>
        </p:spPr>
        <p:txBody>
          <a:bodyPr anchor="ctr">
            <a:normAutofit/>
          </a:bodyPr>
          <a:lstStyle/>
          <a:p>
            <a:pPr rtl="0"/>
            <a:r>
              <a:rPr lang="en-US" dirty="0">
                <a:latin typeface="Neue Haas Grotesk Text Pro"/>
              </a:rPr>
              <a:t>Evaluation</a:t>
            </a:r>
            <a:r>
              <a:rPr lang="en-US" dirty="0"/>
              <a:t> Metrics</a:t>
            </a:r>
            <a:endParaRPr lang="en-US" sz="1800" b="0" kern="0" dirty="0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xmlns="" id="{B47320D4-86A6-8CED-E012-EAD0B595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E365935D-349D-422A-AD80-A3F722F14FEF}" type="datetime1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9/2/2023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593022" y="1721655"/>
            <a:ext cx="6664037" cy="3685309"/>
          </a:xfrm>
        </p:spPr>
        <p:txBody>
          <a:bodyPr anchor="ctr">
            <a:normAutofit/>
          </a:bodyPr>
          <a:lstStyle/>
          <a:p>
            <a:pPr lvl="0" algn="just"/>
            <a:r>
              <a:rPr lang="en-US" sz="2000" dirty="0"/>
              <a:t>The primary evaluation metric for this project is Root Mean Squared Logarithmic Error</a:t>
            </a:r>
          </a:p>
          <a:p>
            <a:pPr lvl="0" algn="just"/>
            <a:r>
              <a:rPr lang="en-US" sz="2000" dirty="0"/>
              <a:t>This metric is suitable for regression problems and penalizes underestimation of house prices</a:t>
            </a:r>
          </a:p>
          <a:p>
            <a:pPr lvl="0" algn="just"/>
            <a:r>
              <a:rPr lang="en-US" sz="2000" dirty="0"/>
              <a:t>Additionally, Mean Absolute Error and R-squared are used to assess model performance</a:t>
            </a:r>
          </a:p>
        </p:txBody>
      </p:sp>
      <p:sp>
        <p:nvSpPr>
          <p:cNvPr id="11" name="Footer Placeholder 12">
            <a:extLst>
              <a:ext uri="{FF2B5EF4-FFF2-40B4-BE49-F238E27FC236}">
                <a16:creationId xmlns:a16="http://schemas.microsoft.com/office/drawing/2014/main" xmlns="" id="{1D5E0E5A-8617-0B68-E697-BCCE05AC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7940" y="6293669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>
                <a:solidFill>
                  <a:srgbClr val="E4E6EB"/>
                </a:solidFill>
                <a:latin typeface="Segoe UI Historic"/>
                <a:ea typeface="Segoe UI Historic"/>
                <a:cs typeface="Segoe UI Historic"/>
              </a:rPr>
              <a:t>Smart Home Price Prediction</a:t>
            </a:r>
            <a:endParaRPr lang="en-US" dirty="0"/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xmlns="" id="{680CE303-73CD-CD64-21D7-4BFAA69F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dirty="0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08388" y="5331673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Data Preparation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xmlns="" id="{B1C2819D-B9DE-E112-CE51-2C0AE5E0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3" r="-2" b="25169"/>
          <a:stretch/>
        </p:blipFill>
        <p:spPr>
          <a:xfrm>
            <a:off x="20" y="10"/>
            <a:ext cx="12191979" cy="5143490"/>
          </a:xfrm>
          <a:custGeom>
            <a:avLst/>
            <a:gdLst/>
            <a:ahLst/>
            <a:cxnLst/>
            <a:rect l="l" t="t" r="r" b="b"/>
            <a:pathLst>
              <a:path w="12191999" h="5143500">
                <a:moveTo>
                  <a:pt x="0" y="0"/>
                </a:moveTo>
                <a:lnTo>
                  <a:pt x="12191999" y="0"/>
                </a:lnTo>
                <a:lnTo>
                  <a:pt x="12191999" y="4503161"/>
                </a:lnTo>
                <a:lnTo>
                  <a:pt x="12178990" y="4632203"/>
                </a:lnTo>
                <a:cubicBezTo>
                  <a:pt x="12119280" y="4924000"/>
                  <a:pt x="11861099" y="5143500"/>
                  <a:pt x="11551650" y="5143500"/>
                </a:cubicBezTo>
                <a:lnTo>
                  <a:pt x="640350" y="5143500"/>
                </a:lnTo>
                <a:cubicBezTo>
                  <a:pt x="286694" y="5143500"/>
                  <a:pt x="0" y="4856806"/>
                  <a:pt x="0" y="4503150"/>
                </a:cubicBezTo>
                <a:close/>
              </a:path>
            </a:pathLst>
          </a:custGeom>
          <a:noFill/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E49A2082-1E18-8378-6DA2-97638555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B231DE39-EE29-4C5D-9E17-C0CAEFA48B8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9/2/2023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xmlns="" id="{DC984D2F-808F-7022-DEEF-CB036F99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dirty="0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xmlns="" id="{7A13E5FE-0F82-FB26-2847-E3DC35B1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2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76534" y="1149075"/>
            <a:ext cx="4200111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xmlns="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 smtClean="0"/>
              <a:pPr>
                <a:spcAft>
                  <a:spcPts val="600"/>
                </a:spcAft>
              </a:pPr>
              <a:t>9/2/2023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11872" y="2051879"/>
            <a:ext cx="4764773" cy="3555491"/>
          </a:xfrm>
        </p:spPr>
        <p:txBody>
          <a:bodyPr anchor="b">
            <a:normAutofit/>
          </a:bodyPr>
          <a:lstStyle/>
          <a:p>
            <a:pPr lvl="0"/>
            <a:r>
              <a:rPr lang="en-US" dirty="0"/>
              <a:t>The dataset used in this project is sourced from Kaggle and contains information about various characteristics of houses in Bengaluru</a:t>
            </a:r>
          </a:p>
          <a:p>
            <a:pPr lvl="0"/>
            <a:r>
              <a:rPr lang="en-US" dirty="0"/>
              <a:t>It includes features such as area type, location, size, number of bathrooms, balcony count, and price</a:t>
            </a:r>
          </a:p>
        </p:txBody>
      </p:sp>
      <p:pic>
        <p:nvPicPr>
          <p:cNvPr id="6" name="Picture 5" descr="Empty room">
            <a:extLst>
              <a:ext uri="{FF2B5EF4-FFF2-40B4-BE49-F238E27FC236}">
                <a16:creationId xmlns:a16="http://schemas.microsoft.com/office/drawing/2014/main" xmlns="" id="{22C7D0EF-682C-D6E6-30A6-8D0F08CD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6" b="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xmlns="" id="{FE50FB2C-F691-898A-2E5B-D5F23DAA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300" b="1" dirty="0" err="1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SmartHome</a:t>
            </a:r>
            <a:r>
              <a:rPr lang="en-US" sz="1300" b="1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 Price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ylan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6E2"/>
      </a:lt2>
      <a:accent1>
        <a:srgbClr val="4D79C3"/>
      </a:accent1>
      <a:accent2>
        <a:srgbClr val="3B98B1"/>
      </a:accent2>
      <a:accent3>
        <a:srgbClr val="47B49E"/>
      </a:accent3>
      <a:accent4>
        <a:srgbClr val="3BB168"/>
      </a:accent4>
      <a:accent5>
        <a:srgbClr val="4CB748"/>
      </a:accent5>
      <a:accent6>
        <a:srgbClr val="71B13B"/>
      </a:accent6>
      <a:hlink>
        <a:srgbClr val="31953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981</Words>
  <Application>Microsoft Office PowerPoint</Application>
  <PresentationFormat>Widescreen</PresentationFormat>
  <Paragraphs>256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Arimo</vt:lpstr>
      <vt:lpstr>Montserrat Extra-Bold</vt:lpstr>
      <vt:lpstr>Neue Haas Grotesk Text Pro</vt:lpstr>
      <vt:lpstr>Segoe UI Historic</vt:lpstr>
      <vt:lpstr>Times New Roman</vt:lpstr>
      <vt:lpstr>Times New Roman Bold</vt:lpstr>
      <vt:lpstr>TT Ramillas</vt:lpstr>
      <vt:lpstr>TT Ramillas Italics</vt:lpstr>
      <vt:lpstr>DylanVTI</vt:lpstr>
      <vt:lpstr>PowerPoint Presentation</vt:lpstr>
      <vt:lpstr>Presented By</vt:lpstr>
      <vt:lpstr>PowerPoint Presentation</vt:lpstr>
      <vt:lpstr>Presentation on Lab Project</vt:lpstr>
      <vt:lpstr>Introduction</vt:lpstr>
      <vt:lpstr>Problem Statement</vt:lpstr>
      <vt:lpstr>Evaluation Metrics</vt:lpstr>
      <vt:lpstr>Data Preparation</vt:lpstr>
      <vt:lpstr>Data Source</vt:lpstr>
      <vt:lpstr>Importing Libraries</vt:lpstr>
      <vt:lpstr>Loading Data</vt:lpstr>
      <vt:lpstr>Initial Data Exploration</vt:lpstr>
      <vt:lpstr>Handling Missing Values</vt:lpstr>
      <vt:lpstr>Data Transformation</vt:lpstr>
      <vt:lpstr>Data Analysis</vt:lpstr>
      <vt:lpstr>Exploratory Data Analysis</vt:lpstr>
      <vt:lpstr>Handling Missing Values</vt:lpstr>
      <vt:lpstr>Feature Engineering</vt:lpstr>
      <vt:lpstr>Outlier Removal</vt:lpstr>
      <vt:lpstr>Modeling</vt:lpstr>
      <vt:lpstr>Modeling</vt:lpstr>
      <vt:lpstr>Random Forest Regressor</vt:lpstr>
      <vt:lpstr>Hyperparameter Tuning</vt:lpstr>
      <vt:lpstr>Evaluation</vt:lpstr>
      <vt:lpstr>Performance Metrics</vt:lpstr>
      <vt:lpstr>Model Comparison</vt:lpstr>
      <vt:lpstr>Summary of Finding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Md Foysal Mahmud</cp:lastModifiedBy>
  <cp:revision>79</cp:revision>
  <dcterms:created xsi:type="dcterms:W3CDTF">2023-09-02T16:44:37Z</dcterms:created>
  <dcterms:modified xsi:type="dcterms:W3CDTF">2023-09-02T19:24:04Z</dcterms:modified>
</cp:coreProperties>
</file>